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670" r:id="rId3"/>
    <p:sldId id="2421" r:id="rId5"/>
    <p:sldId id="2385" r:id="rId6"/>
    <p:sldId id="2464" r:id="rId7"/>
    <p:sldId id="2487" r:id="rId8"/>
    <p:sldId id="2531" r:id="rId9"/>
    <p:sldId id="2519" r:id="rId10"/>
    <p:sldId id="2520" r:id="rId11"/>
    <p:sldId id="2521" r:id="rId12"/>
    <p:sldId id="2522" r:id="rId13"/>
    <p:sldId id="2523" r:id="rId14"/>
    <p:sldId id="2524" r:id="rId15"/>
    <p:sldId id="2525" r:id="rId16"/>
    <p:sldId id="2526" r:id="rId17"/>
    <p:sldId id="2527" r:id="rId18"/>
    <p:sldId id="2528" r:id="rId19"/>
    <p:sldId id="2529" r:id="rId20"/>
    <p:sldId id="2488" r:id="rId21"/>
    <p:sldId id="2530" r:id="rId22"/>
    <p:sldId id="2490" r:id="rId23"/>
    <p:sldId id="2493" r:id="rId24"/>
    <p:sldId id="2494" r:id="rId25"/>
    <p:sldId id="2491" r:id="rId26"/>
    <p:sldId id="2428" r:id="rId27"/>
    <p:sldId id="2429" r:id="rId28"/>
    <p:sldId id="2430" r:id="rId29"/>
    <p:sldId id="2431" r:id="rId30"/>
    <p:sldId id="2432" r:id="rId31"/>
    <p:sldId id="2433" r:id="rId32"/>
    <p:sldId id="2434" r:id="rId33"/>
    <p:sldId id="2435" r:id="rId34"/>
    <p:sldId id="2436" r:id="rId35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279" autoAdjust="0"/>
    <p:restoredTop sz="96817" autoAdjust="0"/>
  </p:normalViewPr>
  <p:slideViewPr>
    <p:cSldViewPr snapToGrid="0" showGuides="1">
      <p:cViewPr>
        <p:scale>
          <a:sx n="66" d="100"/>
          <a:sy n="66" d="100"/>
        </p:scale>
        <p:origin x="-720" y="-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CD0A3C-D579-4B9B-8A6F-E59A0AC0334C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IN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313" y="69850"/>
            <a:ext cx="1201737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138" y="1449388"/>
            <a:ext cx="12028488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138" y="1397000"/>
            <a:ext cx="12028488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38" y="2976563"/>
            <a:ext cx="12028488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" name="Date Placeholder 27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779FD8-D061-4038-9A72-3A5565CC75A9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0"/>
            <a:ext cx="7416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084" y="69755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2075" y="2376488"/>
            <a:ext cx="1201896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075" y="2341563"/>
            <a:ext cx="12018963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88" y="2468563"/>
            <a:ext cx="12020550" cy="460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22C788-96BA-47E8-8380-28D141626B28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4" name="Rounded Rectangle 10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4D26D-C9CA-44AC-B930-08361E6336FB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90488" y="4683125"/>
            <a:ext cx="12009438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075" y="4649788"/>
            <a:ext cx="12007850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075" y="4773613"/>
            <a:ext cx="12007850" cy="492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5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2719FF-654A-468A-B680-D60373DFDADD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bIns="91440" anchor="b" anchorCtr="0"/>
          <a:lstStyle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hyperlink" Target="https://www.mwcbarcelona.com/" TargetMode="External"/><Relationship Id="rId2" Type="http://schemas.openxmlformats.org/officeDocument/2006/relationships/hyperlink" Target="https://www.qualcomm.com/news/releases/2022/09/qualcomm-builds-momentum-for-full-scale-open-ran" TargetMode="External"/><Relationship Id="rId1" Type="http://schemas.openxmlformats.org/officeDocument/2006/relationships/hyperlink" Target="https://www.qualcomm.com/news/releases/2022/10/qualcomm-and-vodafone-partnering-to-develop-and-test-next-generati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hyperlink" Target="https://www.mwcbarcelona.com/" TargetMode="External"/><Relationship Id="rId2" Type="http://schemas.openxmlformats.org/officeDocument/2006/relationships/hyperlink" Target="https://www.qualcomm.com/news/releases/2022/09/qualcomm-builds-momentum-for-full-scale-open-ran" TargetMode="External"/><Relationship Id="rId1" Type="http://schemas.openxmlformats.org/officeDocument/2006/relationships/hyperlink" Target="https://www.qualcomm.com/news/releases/2022/10/qualcomm-and-vodafone-partnering-to-develop-and-test-next-generation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5.jpe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2"/>
          <p:cNvSpPr>
            <a:spLocks noGrp="1"/>
          </p:cNvSpPr>
          <p:nvPr>
            <p:ph type="subTitle" idx="1"/>
          </p:nvPr>
        </p:nvSpPr>
        <p:spPr>
          <a:xfrm>
            <a:off x="171133" y="5118418"/>
            <a:ext cx="11760200" cy="16002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IN" altLang="en-US" kern="1200" dirty="0">
                <a:latin typeface="+mn-lt"/>
                <a:ea typeface="+mn-ea"/>
                <a:cs typeface="+mn-cs"/>
              </a:rPr>
              <a:t>	</a:t>
            </a:r>
            <a:endParaRPr lang="en-IN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en-IN" altLang="en-US" sz="3200" kern="1200" dirty="0">
                <a:latin typeface="+mn-lt"/>
                <a:ea typeface="+mn-ea"/>
                <a:cs typeface="+mn-cs"/>
              </a:rPr>
              <a:t>	</a:t>
            </a:r>
            <a:r>
              <a:rPr lang="en-IN" altLang="en-US" sz="3200" b="1" kern="1200" dirty="0">
                <a:latin typeface="+mn-lt"/>
                <a:ea typeface="+mn-ea"/>
                <a:cs typeface="+mn-cs"/>
              </a:rPr>
              <a:t>  Prof.(</a:t>
            </a:r>
            <a:r>
              <a:rPr lang="en-US" altLang="en-US" sz="3200" b="1" kern="1200" dirty="0">
                <a:latin typeface="+mn-lt"/>
                <a:ea typeface="+mn-ea"/>
                <a:cs typeface="+mn-cs"/>
              </a:rPr>
              <a:t>Dr.)  Rabindranath Bera  (Professor, IIIT,  KALYANI)</a:t>
            </a:r>
            <a:endParaRPr lang="en-US" altLang="en-US" sz="32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E-mail: rbera@iiitkalyani.ac.in;    Mobile :  9475513358</a:t>
            </a: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I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267" name="TextBox 5"/>
          <p:cNvSpPr txBox="1"/>
          <p:nvPr/>
        </p:nvSpPr>
        <p:spPr>
          <a:xfrm>
            <a:off x="28258" y="171450"/>
            <a:ext cx="5674995" cy="9036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Title:   </a:t>
            </a:r>
            <a:r>
              <a:rPr lang="en-US" altLang="en-US" sz="2400" b="1">
                <a:solidFill>
                  <a:srgbClr val="002060"/>
                </a:solidFill>
                <a:sym typeface="+mn-ea"/>
              </a:rPr>
              <a:t>5G and Wireless Technology  </a:t>
            </a:r>
            <a:endParaRPr lang="en-US" altLang="en-US" sz="2400" b="1">
              <a:solidFill>
                <a:srgbClr val="002060"/>
              </a:solidFill>
            </a:endParaRPr>
          </a:p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Code : ECE829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8" name="TextBox 6"/>
          <p:cNvSpPr txBox="1"/>
          <p:nvPr/>
        </p:nvSpPr>
        <p:spPr>
          <a:xfrm>
            <a:off x="7633018" y="-317"/>
            <a:ext cx="4298315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CLASS 2</a:t>
            </a:r>
            <a:endParaRPr lang="en-US" altLang="en-US" sz="2400" dirty="0"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Dated  8 th JANUARY , 2025 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71450" y="2835910"/>
            <a:ext cx="127914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hangingPunct="1">
              <a:buSzPct val="85000"/>
              <a:buFont typeface="Wingdings" panose="05000000000000000000" charset="0"/>
            </a:pPr>
            <a:r>
              <a:rPr lang="en-US" altLang="en-US" sz="3200">
                <a:solidFill>
                  <a:srgbClr val="FF0000"/>
                </a:solidFill>
              </a:rPr>
              <a:t>Introduction to 5G Communication Signals &amp; System </a:t>
            </a:r>
            <a:endParaRPr lang="en-US" sz="3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Box 3"/>
          <p:cNvSpPr txBox="1"/>
          <p:nvPr/>
        </p:nvSpPr>
        <p:spPr>
          <a:xfrm>
            <a:off x="217488" y="234950"/>
            <a:ext cx="6187440" cy="9531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 Trends  by QUALCOMM : </a:t>
            </a:r>
            <a:endParaRPr lang="en-US" altLang="en-US" sz="2800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 NR-RAN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Evolution  </a:t>
            </a:r>
            <a:endParaRPr lang="en-IN" altLang="en-US" sz="2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00" y="1360488"/>
            <a:ext cx="11480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0" lang="en-US" b="1" kern="1200" cap="all" spc="0" normalizeH="0" baseline="0" noProof="0" dirty="0">
                <a:solidFill>
                  <a:srgbClr val="A3B1B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NEWS  </a:t>
            </a:r>
            <a:r>
              <a:rPr kumimoji="0" lang="en-US" b="1" kern="1200" cap="none" spc="0" normalizeH="0" baseline="0" noProof="0" dirty="0">
                <a:solidFill>
                  <a:prstClr val="black"/>
                </a:solidFill>
                <a:latin typeface="PT Serif" panose="020A0603040505020204" pitchFamily="18" charset="0"/>
                <a:ea typeface="+mn-ea"/>
                <a:cs typeface="Arial" panose="020B0604020202020204" pitchFamily="34" charset="0"/>
              </a:rPr>
              <a:t>Qualcomm and Vodafone Team for Next-gen 5G O-RAN Effort</a:t>
            </a:r>
            <a:endParaRPr kumimoji="0" lang="en-US" b="1" kern="1200" cap="none" spc="0" normalizeH="0" baseline="0" noProof="0" dirty="0">
              <a:solidFill>
                <a:prstClr val="black"/>
              </a:solidFill>
              <a:latin typeface="PT Serif" panose="020A0603040505020204" pitchFamily="18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r>
              <a:rPr kumimoji="0" lang="en-US" kern="1200" cap="none" spc="0" normalizeH="0" baseline="0" noProof="0" dirty="0">
                <a:solidFill>
                  <a:srgbClr val="000000"/>
                </a:solidFill>
                <a:latin typeface="-apple-system"/>
                <a:ea typeface="+mn-ea"/>
                <a:cs typeface="Arial" panose="020B0604020202020204" pitchFamily="34" charset="0"/>
              </a:rPr>
              <a:t>November 04, 2022 </a:t>
            </a:r>
            <a:endParaRPr kumimoji="0" lang="en-IN" kern="1200" cap="none" spc="0" normalizeH="0" baseline="0" noProof="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7" name="TextBox 9"/>
          <p:cNvSpPr txBox="1"/>
          <p:nvPr/>
        </p:nvSpPr>
        <p:spPr>
          <a:xfrm>
            <a:off x="279400" y="1892300"/>
            <a:ext cx="11480800" cy="2586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Qualcomm and Vodafone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1"/>
              </a:rPr>
              <a:t>recently announced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that they will collaborate to test and develop infrastructure solutions that will be based on Qualcomm’s Open RAN (O-RAN) devices that are claimed to be energy efficient and high performing: the QRU100 5G RAN Platform, and the X100 5G RAN Accelerator Card. Qualcomm began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2"/>
              </a:rPr>
              <a:t>sampling both cards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in Q3 2022.</a:t>
            </a:r>
            <a:endParaRPr lang="en-US" altLang="en-US" sz="1800" dirty="0">
              <a:solidFill>
                <a:srgbClr val="000000"/>
              </a:solidFill>
              <a:latin typeface="-apple-system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Vodafone is the leading telecommunications provider in Europe and has publicly committed to improving the environmental sustainability of its networks and brings expertise in large-scale network deployment to the partnership. The company envisions a future network that will support wireless high-bandwidth applications such as virtual and augmented reality. </a:t>
            </a:r>
            <a:endParaRPr lang="en-US" altLang="en-US" sz="1800" dirty="0">
              <a:solidFill>
                <a:srgbClr val="000000"/>
              </a:solidFill>
              <a:latin typeface="-apple-system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The two companies plan to unveil more details on their 5G O-RAN infrastructure solution at the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3"/>
              </a:rPr>
              <a:t>World Mobile Conference 2023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in Barcelona. </a:t>
            </a:r>
            <a:endParaRPr lang="en-US" altLang="en-US" sz="1800" dirty="0">
              <a:solidFill>
                <a:srgbClr val="000000"/>
              </a:solidFill>
              <a:latin typeface="-apple-system"/>
              <a:ea typeface="Arial" panose="020B0604020202020204" pitchFamily="34" charset="0"/>
            </a:endParaRPr>
          </a:p>
        </p:txBody>
      </p:sp>
      <p:pic>
        <p:nvPicPr>
          <p:cNvPr id="33798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4424363"/>
            <a:ext cx="4043363" cy="2414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2" name="Rectangle 6"/>
          <p:cNvSpPr/>
          <p:nvPr/>
        </p:nvSpPr>
        <p:spPr>
          <a:xfrm>
            <a:off x="6019800" y="6086475"/>
            <a:ext cx="17703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O_RU </a:t>
            </a:r>
            <a:endParaRPr lang="en-US" alt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380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705" y="4965700"/>
            <a:ext cx="4202113" cy="110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4" name="TextBox 12"/>
          <p:cNvSpPr txBox="1"/>
          <p:nvPr/>
        </p:nvSpPr>
        <p:spPr>
          <a:xfrm>
            <a:off x="2311400" y="4776788"/>
            <a:ext cx="36817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O_RAN = O_CU  + O-DU + O-RU </a:t>
            </a:r>
            <a:endParaRPr lang="en-IN" alt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3805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4863" y="5010150"/>
            <a:ext cx="847725" cy="107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6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88" y="4826000"/>
            <a:ext cx="1647825" cy="155416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" name="Straight Connector 16"/>
          <p:cNvCxnSpPr/>
          <p:nvPr/>
        </p:nvCxnSpPr>
        <p:spPr>
          <a:xfrm>
            <a:off x="1978025" y="4960938"/>
            <a:ext cx="33338" cy="156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1527493" y="5345748"/>
            <a:ext cx="906463" cy="2841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11388" y="4638675"/>
            <a:ext cx="8753475" cy="220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10" name="Rectangle 19"/>
          <p:cNvSpPr/>
          <p:nvPr/>
        </p:nvSpPr>
        <p:spPr>
          <a:xfrm>
            <a:off x="2213610" y="5935980"/>
            <a:ext cx="36042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O_CU:-</a:t>
            </a:r>
            <a:endParaRPr lang="en-US" alt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HPE ProLiant DL110 </a:t>
            </a:r>
            <a:endParaRPr lang="fr-FR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Gen10 Plus Telco </a:t>
            </a:r>
            <a:r>
              <a:rPr lang="fr-F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25010" y="59359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O-DU Card within </a:t>
            </a:r>
            <a:endParaRPr lang="en-US" altLang="en-US"/>
          </a:p>
          <a:p>
            <a:r>
              <a:rPr lang="en-US" altLang="en-US"/>
              <a:t>PC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09600" y="-407987"/>
            <a:ext cx="10363200" cy="1143000"/>
          </a:xfrm>
        </p:spPr>
        <p:txBody>
          <a:bodyPr vert="horz" wrap="square" lIns="91440" tIns="45720" rIns="91440" bIns="91440" anchor="b" anchorCtr="0"/>
          <a:p>
            <a:r>
              <a:rPr lang="en-US" altLang="en-US" dirty="0"/>
              <a:t>Outline of Presentation</a:t>
            </a:r>
            <a:endParaRPr lang="en-I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825" y="541338"/>
            <a:ext cx="11814175" cy="830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(</a:t>
            </a:r>
            <a:r>
              <a:rPr kumimoji="0" lang="en-US" sz="2400" u="sng" kern="1200" cap="none" spc="0" normalizeH="0" baseline="0" noProof="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Nearest Base STATION near Your Mobile ACCESS</a:t>
            </a: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POPULARITY  with </a:t>
            </a:r>
            <a:endParaRPr kumimoji="0" lang="en-US" sz="2400" u="sng" kern="1200" cap="none" spc="0" normalizeH="0" baseline="0" noProof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algn="just" defTabSz="457200">
              <a:buClrTx/>
              <a:buSzTx/>
              <a:buFontTx/>
              <a:buNone/>
              <a:defRPr/>
            </a:pP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3.5 GHZ RADIO  for 5G </a:t>
            </a:r>
            <a:endParaRPr kumimoji="0" lang="en-US" sz="2400" kern="1200" cap="none" spc="0" normalizeH="0" baseline="0" noProof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OBJECTIVES</a:t>
            </a:r>
            <a:endParaRPr kumimoji="0" 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</a:t>
            </a:r>
            <a:r>
              <a:rPr kumimoji="0" lang="en-US" altLang="en-US" sz="2400" kern="1200" cap="none" spc="0" normalizeH="0" baseline="0" noProof="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QUALCOMM</a:t>
            </a:r>
            <a:r>
              <a:rPr kumimoji="0" lang="en-US" altLang="en-US" sz="2400" kern="1200" cap="none" spc="0" normalizeH="0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… THE DEMO of O-RAN </a:t>
            </a:r>
            <a:endParaRPr kumimoji="0" lang="en-US" altLang="en-US" sz="2400" kern="1200" cap="none" spc="0" normalizeH="0" baseline="0" noProof="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REBECA -LEKHA… INDIAN  ATTEMPTS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BTI Wireless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by VVDN Technologies… Indian Attempts [already with IIIT </a:t>
            </a:r>
            <a:r>
              <a:rPr kumimoji="0" lang="en-US" altLang="en-US" sz="2400" kern="1200" cap="none" spc="0" normalizeH="0" baseline="0" noProof="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Kalyani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(DOT FACILITIES ) ]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from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to B-RAN 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</a:t>
            </a:r>
            <a:r>
              <a:rPr kumimoji="0" lang="en-IN" altLang="en-US" sz="24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Network Wireless Security 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 [B … BLOCKCHAIN ]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altLang="en-US" sz="2400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of </a:t>
            </a:r>
            <a:r>
              <a:rPr kumimoji="0" lang="en-US" altLang="en-US" sz="2400" b="1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O-RAN/B-RAN ARCHITECTURE</a:t>
            </a:r>
            <a:r>
              <a:rPr kumimoji="0" lang="en-US" altLang="en-US" sz="2400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at IIIT KALYANI  with 5G USE CASE LAB  SPONSORED BY DOT</a:t>
            </a:r>
            <a:endParaRPr kumimoji="0" lang="en-US" altLang="en-US" sz="2400" u="sng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algn="just" defTabSz="457200">
              <a:buClrTx/>
              <a:buSzTx/>
              <a:buFontTx/>
              <a:buNone/>
              <a:defRPr/>
            </a:pPr>
            <a:endParaRPr kumimoji="0" lang="en-US" altLang="en-US" sz="2400" u="sng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 Definition,  Assumption and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Objectives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5G/6G Research Works at IIIT, KALYANI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PICTORIAL REPRESENTATION of the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OBJECTIVES OF  IIIT, KALYANI</a:t>
            </a:r>
            <a:endParaRPr kumimoji="0" lang="en-IN" altLang="en-US" sz="2400" b="1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IN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Deliverables</a:t>
            </a:r>
            <a:r>
              <a:rPr kumimoji="0" lang="en-IN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from 5G/6G Research Works at IIIT, </a:t>
            </a:r>
            <a:r>
              <a:rPr kumimoji="0" lang="en-IN" altLang="en-US" sz="2400" kern="1200" cap="none" spc="0" normalizeH="0" baseline="0" noProof="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Kalyani</a:t>
            </a:r>
            <a:endParaRPr kumimoji="0" lang="en-IN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PICTORIAL REPRESENTATION of the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HARDWARE  DELIVERABLES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SOFTWARE SIMULATION DELIVERABLES</a:t>
            </a:r>
            <a:endParaRPr kumimoji="0" lang="en-I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altLang="en-US" u="sng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IN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20" name="Rectangle 1"/>
          <p:cNvSpPr/>
          <p:nvPr/>
        </p:nvSpPr>
        <p:spPr>
          <a:xfrm>
            <a:off x="377825" y="6237288"/>
            <a:ext cx="118141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  https://players.brightcove.net/1414329538001/BJv5wEFt_default/index.html?videoId=6322791358112</a:t>
            </a:r>
            <a:endParaRPr lang="en-IN" alt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200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2100" b="1">
                <a:solidFill>
                  <a:schemeClr val="bg1"/>
                </a:solidFill>
                <a:sym typeface="+mn-ea"/>
              </a:rPr>
              <a:t>5G TEST BED at IIIT KALYANI</a:t>
            </a:r>
            <a:endParaRPr lang="en-US" altLang="en-US" sz="2100" b="1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2100" b="1">
                <a:solidFill>
                  <a:schemeClr val="bg1"/>
                </a:solidFill>
                <a:sym typeface="+mn-ea"/>
              </a:rPr>
              <a:t>DEMO 1 of 5G LAB  SET UP AT IIIT KALYANI at ROOM NO G 05</a:t>
            </a:r>
            <a:endParaRPr lang="en-US" altLang="en-US" sz="21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2100">
                <a:solidFill>
                  <a:schemeClr val="bg1"/>
                </a:solidFill>
                <a:sym typeface="+mn-ea"/>
              </a:rPr>
              <a:t>https://drive.google.com/file/d/1mB3v7qXmhT4YCGtggj1umFyQipkE-LyN/view?usp=sharing</a:t>
            </a:r>
            <a:endParaRPr lang="en-US" altLang="en-US" sz="21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8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en-US" sz="1800" b="1">
                <a:solidFill>
                  <a:schemeClr val="bg1"/>
                </a:solidFill>
                <a:sym typeface="+mn-ea"/>
              </a:rPr>
              <a:t>5G LAB  SET UP AT IIIT KALYANI using 2X2 MIMO Spatial Multiplexed( MIMO SM)  Radio Unit (RU)</a:t>
            </a:r>
            <a:endParaRPr lang="en-US" altLang="en-US" sz="18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800">
                <a:solidFill>
                  <a:schemeClr val="bg1"/>
                </a:solidFill>
              </a:rPr>
              <a:t>SPEEDTEST using a 5G Mobile with POOR </a:t>
            </a:r>
            <a:r>
              <a:rPr lang="en-US" altLang="en-US" sz="1800">
                <a:solidFill>
                  <a:schemeClr val="bg1"/>
                </a:solidFill>
                <a:sym typeface="+mn-ea"/>
              </a:rPr>
              <a:t>Throughput Efficiency due to use of  Omni-directional Antenna Beam </a:t>
            </a:r>
            <a:endParaRPr lang="en-US" sz="1800">
              <a:solidFill>
                <a:schemeClr val="bg1"/>
              </a:solidFill>
            </a:endParaRPr>
          </a:p>
          <a:p>
            <a:pPr indent="457200" algn="just">
              <a:buFont typeface="Wingdings" panose="05000000000000000000" charset="0"/>
            </a:pPr>
            <a:r>
              <a:rPr lang="en-US" sz="1800">
                <a:solidFill>
                  <a:schemeClr val="bg1"/>
                </a:solidFill>
              </a:rPr>
              <a:t>Maximum Data rate =200 Mbps ( too Poor and Poor Throughput efficiency)</a:t>
            </a:r>
            <a:endParaRPr lang="en-US" sz="18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800" b="1">
                <a:solidFill>
                  <a:schemeClr val="bg1"/>
                </a:solidFill>
                <a:sym typeface="+mn-ea"/>
              </a:rPr>
              <a:t>Recent DEMO 2 </a:t>
            </a:r>
            <a:r>
              <a:rPr lang="en-US" altLang="en-US" sz="1800">
                <a:solidFill>
                  <a:schemeClr val="bg1"/>
                </a:solidFill>
                <a:sym typeface="+mn-ea"/>
              </a:rPr>
              <a:t>of </a:t>
            </a:r>
            <a:r>
              <a:rPr lang="en-US" altLang="en-US" sz="1800" b="1">
                <a:solidFill>
                  <a:schemeClr val="bg1"/>
                </a:solidFill>
                <a:sym typeface="+mn-ea"/>
              </a:rPr>
              <a:t>5G  by QUALCOMM using MIMO Beamforming ( MIMO BF) Radio Unit (RU)  </a:t>
            </a:r>
            <a:endParaRPr lang="en-US" altLang="en-US" sz="1800" b="1">
              <a:solidFill>
                <a:schemeClr val="bg1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21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20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20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2100">
                <a:solidFill>
                  <a:schemeClr val="bg1"/>
                </a:solidFill>
                <a:sym typeface="+mn-ea"/>
              </a:rPr>
              <a:t>Throughput Efficiency =100% due to Laser like Antenna Beam </a:t>
            </a:r>
            <a:endParaRPr lang="en-US" altLang="en-US" sz="21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2100">
                <a:solidFill>
                  <a:schemeClr val="bg1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2100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2100">
                <a:solidFill>
                  <a:schemeClr val="bg1"/>
                </a:solidFill>
                <a:sym typeface="+mn-ea"/>
              </a:rPr>
              <a:t>      Radiation Pattern  </a:t>
            </a:r>
            <a:endParaRPr lang="en-US" altLang="en-US" sz="2100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endParaRPr lang="en-US" altLang="en-US" sz="21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IN" sz="2100" b="1" dirty="0">
                <a:sym typeface="+mn-ea"/>
              </a:rPr>
              <a:t>QUALCOMM </a:t>
            </a:r>
            <a:r>
              <a:rPr lang="en-IN" altLang="en-US" sz="2100" b="1" dirty="0">
                <a:sym typeface="+mn-ea"/>
              </a:rPr>
              <a:t> </a:t>
            </a:r>
            <a:r>
              <a:rPr lang="en-US" altLang="en-IN" sz="2100" b="1" dirty="0">
                <a:sym typeface="+mn-ea"/>
              </a:rPr>
              <a:t>5G </a:t>
            </a:r>
            <a:r>
              <a:rPr lang="en-IN" altLang="en-US" sz="2100" b="1" dirty="0">
                <a:sym typeface="+mn-ea"/>
              </a:rPr>
              <a:t>Open RAN</a:t>
            </a:r>
            <a:r>
              <a:rPr lang="en-US" altLang="en-IN" sz="2100" b="1" dirty="0">
                <a:sym typeface="+mn-ea"/>
              </a:rPr>
              <a:t>  TEST BED</a:t>
            </a:r>
            <a:r>
              <a:rPr lang="en-US" altLang="en-US" sz="2100">
                <a:solidFill>
                  <a:srgbClr val="FF0000"/>
                </a:solidFill>
                <a:sym typeface="+mn-ea"/>
              </a:rPr>
              <a:t>  SALIENT FEATURES</a:t>
            </a:r>
            <a:endParaRPr lang="en-US" altLang="en-US" sz="21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2100" noProof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THE DEMO of O-RAN ; Pl watch the Video </a:t>
            </a:r>
            <a:endParaRPr kumimoji="0" lang="en-US" altLang="en-US" sz="2100" kern="1200" cap="none" spc="0" normalizeH="0" baseline="0" noProof="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algn="just">
              <a:buFont typeface="Wingdings" panose="05000000000000000000" charset="0"/>
            </a:pPr>
            <a:endParaRPr lang="en-US" altLang="en-US" sz="2100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endParaRPr lang="en-US" sz="2100"/>
          </a:p>
          <a:p>
            <a:pPr algn="just">
              <a:buFont typeface="Wingdings" panose="05000000000000000000" charset="0"/>
            </a:pPr>
            <a:endParaRPr lang="en-US" sz="2100"/>
          </a:p>
          <a:p>
            <a:pPr algn="just">
              <a:buFont typeface="Wingdings" panose="05000000000000000000" charset="0"/>
            </a:pPr>
            <a:endParaRPr lang="en-US" sz="3200"/>
          </a:p>
        </p:txBody>
      </p:sp>
      <p:sp>
        <p:nvSpPr>
          <p:cNvPr id="34820" name="Rectangle 1"/>
          <p:cNvSpPr/>
          <p:nvPr/>
        </p:nvSpPr>
        <p:spPr>
          <a:xfrm>
            <a:off x="377825" y="5868988"/>
            <a:ext cx="1181417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https://players.brightcove.net/1414329538001/BJv5wEFt_default/index.html?videoId=6322791358112</a:t>
            </a:r>
            <a:endParaRPr lang="en-IN" alt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5842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IN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843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IN" altLang="en-US" dirty="0"/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052513"/>
            <a:ext cx="11231563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867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561975"/>
            <a:ext cx="10958513" cy="590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725488" y="1755775"/>
            <a:ext cx="5302250" cy="4710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891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312738"/>
            <a:ext cx="11547475" cy="6335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915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3" y="247650"/>
            <a:ext cx="11796712" cy="628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9938" name="Rectangle 3"/>
          <p:cNvSpPr/>
          <p:nvPr/>
        </p:nvSpPr>
        <p:spPr>
          <a:xfrm>
            <a:off x="1409700" y="285750"/>
            <a:ext cx="566578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O_CU:-</a:t>
            </a: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HPE ProLiant DL110 Gen10 Plus Telco </a:t>
            </a:r>
            <a:r>
              <a:rPr lang="fr-F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993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1103313"/>
            <a:ext cx="8524875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Rectangle 6"/>
          <p:cNvSpPr/>
          <p:nvPr/>
        </p:nvSpPr>
        <p:spPr>
          <a:xfrm>
            <a:off x="441325" y="3232150"/>
            <a:ext cx="11387138" cy="3138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ready for 5G? 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for edge applications requiring high bandwidth and low latency such as 5G cellular processing (vRAN), the HPE ProLiant DL110 Gen10 Plus Telco server is based on open, standards-compliant infrastructure and offers dense I/O capabilities with PCIe Gen4 speed, acceleration, and powerful compute driven by 3rd Generation Intel® Xeon® Scalable Processors. The HPE ProLiant DL110 Gen10 Plus provides a reduced footprint with a compact, short-depth, 1U/1P front accessible chassis and ruggedized with NEBS Level 3 compliance for harsh environments. [1] Delivering the trusted HPE ProLiant experience with embedded HPE Integrated Lights-Out (iLO) management and security via HPE silicon root of trust, the HPE ProLiant DL110 Gen10 Plus is ready for communication service provider's 5G deployments</a:t>
            </a:r>
            <a:endParaRPr lang="en-IN" alt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TEST BED at IIIT KALYANI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1 of 5G LAB  SET UP AT IIIT KALYANI at ROOM NO G 05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https://drive.google.com/file/d/1mB3v7qXmhT4YCGtggj1umFyQipkE-LyN/view?usp=sharing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Discussion 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LAB  SET UP AT IIIT KALYANI using 2X2 MIMO Spatial Multiplexed Radio Unit (RU)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SPEEDTEST using a 5G Mobile with POOR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due to use of  Omni-directional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      Antenna Beam ; </a:t>
            </a:r>
            <a:r>
              <a:rPr lang="en-US" sz="1900">
                <a:solidFill>
                  <a:schemeClr val="bg1"/>
                </a:solidFill>
              </a:rPr>
              <a:t>Maximum Data rate =40 Mbps ( too Poor and Poor Throughput efficiency)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2: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Discussion on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Recent DEMO 2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 by QUALCOMM using MIMO Beamforming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     Radio Unit (RU) 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19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=100% due to Laser like Antenna Beam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3: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 SYSTEMVUE Software Simulation of 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 Radio Unit (RU)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ym typeface="+mn-ea"/>
              </a:rPr>
              <a:t>     RADIATION PATTERN   with 4X4 array and 32X32 ARRAY </a:t>
            </a:r>
            <a:endParaRPr lang="en-US" sz="1900"/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</a:rPr>
              <a:t>TECHNOLOGY TRENDS towards 5G /6G Mobile Communication </a:t>
            </a:r>
            <a:endParaRPr lang="en-US" sz="1900" b="1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5G UNIFIED and 5G SPLIT Architecture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UNIFIED  Architecture :</a:t>
            </a:r>
            <a:r>
              <a:rPr lang="en-US" sz="1900">
                <a:solidFill>
                  <a:schemeClr val="bg1"/>
                </a:solidFill>
                <a:sym typeface="+mn-ea"/>
              </a:rPr>
              <a:t> 5G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NR ( New Radio)  DL( Downlink) Throughput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DEMO 4: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SISO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5: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SISO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6: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MIMO 2X2 Case MIMO 2x2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SPLIT Architecture  </a:t>
            </a:r>
            <a:endParaRPr lang="en-US" sz="1900">
              <a:solidFill>
                <a:schemeClr val="bg1"/>
              </a:solidFill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olidFill>
                  <a:schemeClr val="bg1"/>
                </a:solidFill>
                <a:sym typeface="+mn-ea"/>
              </a:rPr>
              <a:t>  </a:t>
            </a:r>
            <a:endParaRPr lang="en-US" sz="190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endParaRPr lang="en-US" sz="19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654685" y="768350"/>
            <a:ext cx="11212195" cy="60896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824865" y="123190"/>
            <a:ext cx="108724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SYSTEMVUE Software Simulation of  MIMO Beamforming Radio Unit (RU) </a:t>
            </a:r>
            <a:endParaRPr lang="en-US" altLang="en-US"/>
          </a:p>
          <a:p>
            <a:r>
              <a:rPr lang="en-US" altLang="en-US"/>
              <a:t>     RADIATION PATTERN   with 4X4 array  [ </a:t>
            </a:r>
            <a:r>
              <a:rPr lang="en-US" altLang="en-US">
                <a:solidFill>
                  <a:srgbClr val="FF0000"/>
                </a:solidFill>
              </a:rPr>
              <a:t>ANTENNA Beamwidth = 26.26 Degree</a:t>
            </a:r>
            <a:r>
              <a:rPr lang="en-US" altLang="en-US"/>
              <a:t>] 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quarter" idx="1"/>
          </p:nvPr>
        </p:nvPicPr>
        <p:blipFill>
          <a:blip r:embed="rId1"/>
          <a:stretch>
            <a:fillRect/>
          </a:stretch>
        </p:blipFill>
        <p:spPr>
          <a:xfrm>
            <a:off x="477520" y="793750"/>
            <a:ext cx="11416030" cy="58788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45110" y="218440"/>
            <a:ext cx="124955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002060"/>
                </a:solidFill>
              </a:rPr>
              <a:t>5</a:t>
            </a:r>
            <a:r>
              <a:rPr lang="en-US" sz="2000" b="1">
                <a:solidFill>
                  <a:srgbClr val="002060"/>
                </a:solidFill>
              </a:rPr>
              <a:t>G IOT Use Cases</a:t>
            </a:r>
            <a:r>
              <a:rPr lang="en-US" sz="2000"/>
              <a:t> in addition to </a:t>
            </a:r>
            <a:r>
              <a:rPr lang="en-US" sz="2000">
                <a:solidFill>
                  <a:srgbClr val="FF0000"/>
                </a:solidFill>
              </a:rPr>
              <a:t>5G SMARTPHON</a:t>
            </a:r>
            <a:r>
              <a:rPr lang="en-US" sz="2000"/>
              <a:t>E is Progressing at Lighting Speed as shown below:-  </a:t>
            </a:r>
            <a:endParaRPr lang="en-US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768350"/>
            <a:ext cx="10763885" cy="52495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91890" y="6137275"/>
            <a:ext cx="8224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b="1">
                <a:solidFill>
                  <a:srgbClr val="FF0000"/>
                </a:solidFill>
                <a:sym typeface="+mn-ea"/>
              </a:rPr>
              <a:t> Radio Unit (RU) </a:t>
            </a:r>
            <a:r>
              <a:rPr lang="en-US"/>
              <a:t>RADIATION PATTERN with 32 no. of ARRAY ELEMENTS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824865" y="123190"/>
            <a:ext cx="108724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SYSTEMVUE Software Simulation of  MIMO Beamforming Radio Unit (RU) </a:t>
            </a:r>
            <a:endParaRPr lang="en-US" altLang="en-US"/>
          </a:p>
          <a:p>
            <a:r>
              <a:rPr lang="en-US" altLang="en-US"/>
              <a:t>     RADIATION PATTERN   with 32X32 array  [ </a:t>
            </a:r>
            <a:r>
              <a:rPr lang="en-US" altLang="en-US">
                <a:solidFill>
                  <a:srgbClr val="FF0000"/>
                </a:solidFill>
              </a:rPr>
              <a:t>ANTENNA Beamwidth = 3.112 Degree</a:t>
            </a:r>
            <a:r>
              <a:rPr lang="en-US" altLang="en-US"/>
              <a:t>] 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TEST BED at IIIT KALYANI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1 of 5G LAB  SET UP AT IIIT KALYANI at ROOM NO G 05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https://drive.google.com/file/d/1mB3v7qXmhT4YCGtggj1umFyQipkE-LyN/view?usp=sharing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Discussion 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LAB  SET UP AT IIIT KALYANI using 2X2 MIMO Spatial Multiplexed Radio Unit (RU)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SPEEDTEST using a 5G Mobile with POOR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due to use of  Omni-directional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      Antenna Beam ; </a:t>
            </a:r>
            <a:r>
              <a:rPr lang="en-US" sz="1900">
                <a:solidFill>
                  <a:schemeClr val="bg1"/>
                </a:solidFill>
              </a:rPr>
              <a:t>Maximum Data rate =40 Mbps ( too Poor and Poor Throughput efficiency)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2: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Discussion on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Recent DEMO 2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 by QUALCOMM using MIMO Beamforming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     Radio Unit (RU) 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19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=100% due to Laser like Antenna Beam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3: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SYSTEMVUE Software Simulation of 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MIMO Beamforming Radio Unit (RU)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olidFill>
                  <a:schemeClr val="bg1"/>
                </a:solidFill>
                <a:sym typeface="+mn-ea"/>
              </a:rPr>
              <a:t>     RADIATION PATTERN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rgbClr val="FF0000"/>
                </a:solidFill>
              </a:rPr>
              <a:t>TECHNOLOGY TRENDS towards 5G /6G Mobile Communication </a:t>
            </a:r>
            <a:endParaRPr lang="en-US" sz="1900" b="1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5G UNIFIED and 5G SPLIT Architecture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5G UNIFIED  Architecture</a:t>
            </a:r>
            <a:r>
              <a:rPr lang="en-US" sz="1900" b="1">
                <a:sym typeface="+mn-ea"/>
              </a:rPr>
              <a:t> :</a:t>
            </a:r>
            <a:r>
              <a:rPr lang="en-US" sz="1900">
                <a:sym typeface="+mn-ea"/>
              </a:rPr>
              <a:t> 5G </a:t>
            </a:r>
            <a:r>
              <a:rPr lang="en-US" altLang="en-US" sz="1900">
                <a:sym typeface="+mn-ea"/>
              </a:rPr>
              <a:t>NR ( New Radio)  DL( Downlink) Throughput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rgbClr val="FF0000"/>
                </a:solidFill>
                <a:sym typeface="+mn-ea"/>
              </a:rPr>
              <a:t>DEMO 4: </a:t>
            </a:r>
            <a:r>
              <a:rPr lang="en-US" altLang="en-US" sz="1900">
                <a:sym typeface="+mn-ea"/>
              </a:rPr>
              <a:t>SISO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5:</a:t>
            </a:r>
            <a:r>
              <a:rPr lang="en-US" altLang="en-US" sz="1900">
                <a:sym typeface="+mn-ea"/>
              </a:rPr>
              <a:t> </a:t>
            </a:r>
            <a:r>
              <a:rPr lang="en-US" altLang="en-US" sz="1900">
                <a:sym typeface="+mn-ea"/>
              </a:rPr>
              <a:t>SISO BF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6:</a:t>
            </a:r>
            <a:r>
              <a:rPr lang="en-US" altLang="en-US" sz="1900">
                <a:sym typeface="+mn-ea"/>
              </a:rPr>
              <a:t> MIMO 2X2 Case MIMO 2x2 BF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SPLIT Architecture  </a:t>
            </a:r>
            <a:endParaRPr lang="en-US" sz="1900">
              <a:solidFill>
                <a:schemeClr val="bg1"/>
              </a:solidFill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ym typeface="+mn-ea"/>
              </a:rPr>
              <a:t>  </a:t>
            </a:r>
            <a:endParaRPr lang="en-US" sz="1900"/>
          </a:p>
          <a:p>
            <a:pPr marL="457200" indent="-457200" algn="just">
              <a:buFont typeface="Wingdings" panose="05000000000000000000" charset="0"/>
              <a:buChar char="q"/>
            </a:pPr>
            <a:endParaRPr lang="en-US"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389255"/>
            <a:ext cx="11287760" cy="59632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46100" y="6207760"/>
            <a:ext cx="112877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DEMO 4: </a:t>
            </a: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5G </a:t>
            </a:r>
            <a:r>
              <a:rPr lang="en-US" b="1">
                <a:solidFill>
                  <a:srgbClr val="FF0000"/>
                </a:solidFill>
                <a:sym typeface="+mn-ea"/>
              </a:rPr>
              <a:t>UNIFIED  </a:t>
            </a:r>
            <a:r>
              <a:rPr lang="en-US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Architecture : </a:t>
            </a:r>
            <a:r>
              <a:rPr lang="en-US" altLang="en-US"/>
              <a:t>5G  SISO Case SIMULATION  using SYSTEMVUE Software 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TEST BED at IIIT KALYANI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1 of 5G LAB  SET UP AT IIIT KALYANI at ROOM NO G 05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https://drive.google.com/file/d/1mB3v7qXmhT4YCGtggj1umFyQipkE-LyN/view?usp=sharing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Discussion 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LAB  SET UP AT IIIT KALYANI using 2X2 MIMO Spatial Multiplexed Radio Unit (RU)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SPEEDTEST using a 5G Mobile with POOR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due to use of  Omni-directional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      Antenna Beam ; </a:t>
            </a:r>
            <a:r>
              <a:rPr lang="en-US" sz="1900">
                <a:solidFill>
                  <a:schemeClr val="bg1"/>
                </a:solidFill>
              </a:rPr>
              <a:t>Maximum Data rate =40 Mbps ( too Poor and Poor Throughput efficiency)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2: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Discussion on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Recent DEMO 2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of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5G  by QUALCOMM using MIMO Beamforming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     Radio Unit (RU) 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1900" dirty="0">
                <a:solidFill>
                  <a:schemeClr val="bg1"/>
                </a:solidFill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1900" dirty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Throughput Efficiency =100% due to Laser like Antenna Beam 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chemeClr val="bg1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3: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SYSTEMVUE Software Simulation of 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MIMO Beamforming Radio Unit (RU)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olidFill>
                  <a:schemeClr val="bg1"/>
                </a:solidFill>
                <a:sym typeface="+mn-ea"/>
              </a:rPr>
              <a:t>     RADIATION PATTERN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</a:rPr>
              <a:t>TECHNOLOGY TRENDS towards 5G /6G Mobile Communication </a:t>
            </a:r>
            <a:endParaRPr lang="en-US" sz="1900" b="1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5G UNIFIED and 5G SPLIT Architecture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UNIFIED  Architecture :</a:t>
            </a:r>
            <a:r>
              <a:rPr lang="en-US" sz="1900">
                <a:solidFill>
                  <a:schemeClr val="bg1"/>
                </a:solidFill>
                <a:sym typeface="+mn-ea"/>
              </a:rPr>
              <a:t> 5G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NR ( New Radio)  DL( Downlink) Throughput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DEMO 4: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SISO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5: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SISO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6: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MIMO 2X2 Case MIMO 2x2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r>
              <a:rPr lang="en-US" sz="19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5G SPLIT Architecture  </a:t>
            </a:r>
            <a:endParaRPr lang="en-US" sz="1900"/>
          </a:p>
          <a:p>
            <a:pPr algn="just">
              <a:buFont typeface="Wingdings" panose="05000000000000000000" charset="0"/>
            </a:pPr>
            <a:r>
              <a:rPr lang="en-US" sz="1900">
                <a:sym typeface="+mn-ea"/>
              </a:rPr>
              <a:t>  </a:t>
            </a:r>
            <a:endParaRPr lang="en-US" sz="1900"/>
          </a:p>
          <a:p>
            <a:pPr marL="457200" indent="-457200" algn="just">
              <a:buFont typeface="Wingdings" panose="05000000000000000000" charset="0"/>
              <a:buChar char="q"/>
            </a:pPr>
            <a:endParaRPr lang="en-US"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91440" anchor="b" anchorCtr="0"/>
          <a:p>
            <a:endParaRPr lang="en-IN" altLang="en-US" dirty="0"/>
          </a:p>
        </p:txBody>
      </p:sp>
      <p:sp>
        <p:nvSpPr>
          <p:cNvPr id="30723" name="Content Placeholder 2"/>
          <p:cNvSpPr>
            <a:spLocks noGrp="1"/>
          </p:cNvSpPr>
          <p:nvPr>
            <p:ph sz="quarter" idx="1"/>
          </p:nvPr>
        </p:nvSpPr>
        <p:spPr/>
        <p:txBody>
          <a:bodyPr vert="horz" wrap="square" lIns="91440" tIns="45720" rIns="91440" bIns="45720" anchor="t" anchorCtr="0"/>
          <a:p>
            <a:pPr>
              <a:buClr>
                <a:schemeClr val="accent1"/>
              </a:buClr>
              <a:buSzPct val="85000"/>
              <a:buFont typeface="Wingdings 2" panose="05020102010507070707" pitchFamily="18" charset="2"/>
            </a:pPr>
            <a:endParaRPr lang="en-IN" altLang="en-US" dirty="0"/>
          </a:p>
        </p:txBody>
      </p:sp>
      <p:pic>
        <p:nvPicPr>
          <p:cNvPr id="3072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225" y="0"/>
            <a:ext cx="11926888" cy="6705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292225" y="1522413"/>
            <a:ext cx="10363200" cy="1143000"/>
          </a:xfrm>
        </p:spPr>
        <p:txBody>
          <a:bodyPr vert="horz" wrap="square" lIns="91440" tIns="45720" rIns="91440" bIns="91440" anchor="b" anchorCtr="0"/>
          <a:p>
            <a:r>
              <a:rPr lang="en-IN" altLang="en-US" sz="6000" b="1" dirty="0"/>
              <a:t>The Open RAN Objective</a:t>
            </a:r>
            <a:br>
              <a:rPr lang="en-IN" altLang="en-US" b="1" dirty="0"/>
            </a:br>
            <a:endParaRPr lang="en-I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3794" name="TextBox 3"/>
          <p:cNvSpPr txBox="1"/>
          <p:nvPr/>
        </p:nvSpPr>
        <p:spPr>
          <a:xfrm>
            <a:off x="217488" y="234950"/>
            <a:ext cx="6187440" cy="9531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Realization Trends  by QUALCOMM : </a:t>
            </a:r>
            <a:endParaRPr lang="en-US" altLang="en-US" sz="2800" u="sng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5G NR-RAN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Evolution  </a:t>
            </a:r>
            <a:endParaRPr lang="en-IN" altLang="en-US" sz="2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9400" y="1360488"/>
            <a:ext cx="11480800" cy="646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457200">
              <a:buClrTx/>
              <a:buSzTx/>
              <a:buFontTx/>
              <a:buNone/>
              <a:defRPr/>
            </a:pPr>
            <a:r>
              <a:rPr kumimoji="0" lang="en-US" b="1" kern="1200" cap="all" spc="0" normalizeH="0" baseline="0" noProof="0" dirty="0">
                <a:solidFill>
                  <a:srgbClr val="A3B1B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NEWS  </a:t>
            </a:r>
            <a:r>
              <a:rPr kumimoji="0" lang="en-US" b="1" kern="1200" cap="none" spc="0" normalizeH="0" baseline="0" noProof="0" dirty="0">
                <a:solidFill>
                  <a:prstClr val="black"/>
                </a:solidFill>
                <a:latin typeface="PT Serif" panose="020A0603040505020204" pitchFamily="18" charset="0"/>
                <a:ea typeface="+mn-ea"/>
                <a:cs typeface="Arial" panose="020B0604020202020204" pitchFamily="34" charset="0"/>
              </a:rPr>
              <a:t>Qualcomm and Vodafone Team for Next-gen 5G O-RAN Effort</a:t>
            </a:r>
            <a:endParaRPr kumimoji="0" lang="en-US" b="1" kern="1200" cap="none" spc="0" normalizeH="0" baseline="0" noProof="0" dirty="0">
              <a:solidFill>
                <a:prstClr val="black"/>
              </a:solidFill>
              <a:latin typeface="PT Serif" panose="020A0603040505020204" pitchFamily="18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r>
              <a:rPr kumimoji="0" lang="en-US" kern="1200" cap="none" spc="0" normalizeH="0" baseline="0" noProof="0" dirty="0">
                <a:solidFill>
                  <a:srgbClr val="000000"/>
                </a:solidFill>
                <a:latin typeface="-apple-system"/>
                <a:ea typeface="+mn-ea"/>
                <a:cs typeface="Arial" panose="020B0604020202020204" pitchFamily="34" charset="0"/>
              </a:rPr>
              <a:t>November 04, 2022 </a:t>
            </a:r>
            <a:endParaRPr kumimoji="0" lang="en-IN" kern="1200" cap="none" spc="0" normalizeH="0" baseline="0" noProof="0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797" name="TextBox 9"/>
          <p:cNvSpPr txBox="1"/>
          <p:nvPr/>
        </p:nvSpPr>
        <p:spPr>
          <a:xfrm>
            <a:off x="279400" y="1892300"/>
            <a:ext cx="11480800" cy="2586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Qualcomm and Vodafone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1"/>
              </a:rPr>
              <a:t>recently announced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that they will collaborate to test and develop infrastructure solutions that will be based on Qualcomm’s Open RAN (O-RAN) devices that are claimed to be energy efficient and high performing: the QRU100 5G RAN Platform, and the X100 5G RAN Accelerator Card. Qualcomm began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2"/>
              </a:rPr>
              <a:t>sampling both cards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in Q3 2022.</a:t>
            </a:r>
            <a:endParaRPr lang="en-US" altLang="en-US" sz="1800" dirty="0">
              <a:solidFill>
                <a:srgbClr val="000000"/>
              </a:solidFill>
              <a:latin typeface="-apple-system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Vodafone is the leading telecommunications provider in Europe and has publicly committed to improving the environmental sustainability of its networks and brings expertise in large-scale network deployment to the partnership. The company envisions a future network that will support wireless high-bandwidth applications such as virtual and augmented reality. </a:t>
            </a:r>
            <a:endParaRPr lang="en-US" altLang="en-US" sz="1800" dirty="0">
              <a:solidFill>
                <a:srgbClr val="000000"/>
              </a:solidFill>
              <a:latin typeface="-apple-system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The two companies plan to unveil more details on their 5G O-RAN infrastructure solution at the </a:t>
            </a:r>
            <a:r>
              <a:rPr lang="en-US" altLang="en-US" sz="1800" dirty="0">
                <a:solidFill>
                  <a:srgbClr val="F26B33"/>
                </a:solidFill>
                <a:latin typeface="-apple-system"/>
                <a:cs typeface="Arial" panose="020B0604020202020204" pitchFamily="34" charset="0"/>
                <a:hlinkClick r:id="rId3"/>
              </a:rPr>
              <a:t>World Mobile Conference 2023</a:t>
            </a:r>
            <a:r>
              <a:rPr lang="en-US" altLang="en-US" sz="1800" dirty="0">
                <a:solidFill>
                  <a:srgbClr val="000000"/>
                </a:solidFill>
                <a:latin typeface="-apple-system"/>
                <a:cs typeface="Arial" panose="020B0604020202020204" pitchFamily="34" charset="0"/>
              </a:rPr>
              <a:t> in Barcelona. </a:t>
            </a:r>
            <a:endParaRPr lang="en-US" altLang="en-US" sz="1800" dirty="0">
              <a:solidFill>
                <a:srgbClr val="000000"/>
              </a:solidFill>
              <a:latin typeface="-apple-system"/>
              <a:ea typeface="Arial" panose="020B0604020202020204" pitchFamily="34" charset="0"/>
            </a:endParaRPr>
          </a:p>
        </p:txBody>
      </p:sp>
      <p:pic>
        <p:nvPicPr>
          <p:cNvPr id="33798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475" y="4424363"/>
            <a:ext cx="4043363" cy="2414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2" name="Rectangle 6"/>
          <p:cNvSpPr/>
          <p:nvPr/>
        </p:nvSpPr>
        <p:spPr>
          <a:xfrm>
            <a:off x="6019800" y="6086475"/>
            <a:ext cx="17703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O_RU </a:t>
            </a:r>
            <a:endParaRPr lang="en-US" alt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3803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705" y="4965700"/>
            <a:ext cx="4202113" cy="1108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804" name="TextBox 12"/>
          <p:cNvSpPr txBox="1"/>
          <p:nvPr/>
        </p:nvSpPr>
        <p:spPr>
          <a:xfrm>
            <a:off x="2311400" y="4776788"/>
            <a:ext cx="3681730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O_RAN = O_CU  + O-DU + O-RU </a:t>
            </a:r>
            <a:endParaRPr lang="en-IN" alt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3805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4863" y="5010150"/>
            <a:ext cx="847725" cy="1076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06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488" y="4826000"/>
            <a:ext cx="1647825" cy="155416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" name="Straight Connector 16"/>
          <p:cNvCxnSpPr/>
          <p:nvPr/>
        </p:nvCxnSpPr>
        <p:spPr>
          <a:xfrm>
            <a:off x="1978025" y="4960938"/>
            <a:ext cx="33338" cy="156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-Right Arrow 17"/>
          <p:cNvSpPr/>
          <p:nvPr/>
        </p:nvSpPr>
        <p:spPr>
          <a:xfrm>
            <a:off x="1527493" y="5345748"/>
            <a:ext cx="906463" cy="28416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11388" y="4638675"/>
            <a:ext cx="8753475" cy="220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810" name="Rectangle 19"/>
          <p:cNvSpPr/>
          <p:nvPr/>
        </p:nvSpPr>
        <p:spPr>
          <a:xfrm>
            <a:off x="2213610" y="5935980"/>
            <a:ext cx="3604260" cy="9220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O_CU:-</a:t>
            </a:r>
            <a:endParaRPr lang="en-US" alt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HPE ProLiant DL110 </a:t>
            </a:r>
            <a:endParaRPr lang="fr-FR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Gen10 Plus Telco </a:t>
            </a:r>
            <a:r>
              <a:rPr lang="fr-F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525010" y="59359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O-DU Card within </a:t>
            </a:r>
            <a:endParaRPr lang="en-US" altLang="en-US"/>
          </a:p>
          <a:p>
            <a:r>
              <a:rPr lang="en-US" altLang="en-US"/>
              <a:t>PC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609600" y="-407987"/>
            <a:ext cx="10363200" cy="1143000"/>
          </a:xfrm>
        </p:spPr>
        <p:txBody>
          <a:bodyPr vert="horz" wrap="square" lIns="91440" tIns="45720" rIns="91440" bIns="91440" anchor="b" anchorCtr="0"/>
          <a:p>
            <a:r>
              <a:rPr lang="en-US" altLang="en-US" dirty="0"/>
              <a:t>Outline of Presentation</a:t>
            </a:r>
            <a:endParaRPr lang="en-I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825" y="541338"/>
            <a:ext cx="11814175" cy="830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(</a:t>
            </a:r>
            <a:r>
              <a:rPr kumimoji="0" lang="en-US" sz="2400" u="sng" kern="1200" cap="none" spc="0" normalizeH="0" baseline="0" noProof="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Nearest Base STATION near Your Mobile ACCESS</a:t>
            </a: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 POPULARITY  with </a:t>
            </a:r>
            <a:endParaRPr kumimoji="0" lang="en-US" sz="2400" u="sng" kern="1200" cap="none" spc="0" normalizeH="0" baseline="0" noProof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algn="just" defTabSz="457200">
              <a:buClrTx/>
              <a:buSzTx/>
              <a:buFontTx/>
              <a:buNone/>
              <a:defRPr/>
            </a:pPr>
            <a:r>
              <a:rPr kumimoji="0" lang="en-US" sz="2400" u="sng" kern="1200" cap="none" spc="0" normalizeH="0" baseline="0" noProof="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     3.5 GHZ RADIO  for 5G </a:t>
            </a:r>
            <a:endParaRPr kumimoji="0" lang="en-US" sz="2400" kern="1200" cap="none" spc="0" normalizeH="0" baseline="0" noProof="0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OBJECTIVES</a:t>
            </a:r>
            <a:endParaRPr kumimoji="0" 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</a:t>
            </a:r>
            <a:r>
              <a:rPr kumimoji="0" lang="en-US" altLang="en-US" sz="2400" kern="1200" cap="none" spc="0" normalizeH="0" baseline="0" noProof="0" dirty="0">
                <a:solidFill>
                  <a:srgbClr val="FF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QUALCOMM</a:t>
            </a:r>
            <a:r>
              <a:rPr kumimoji="0" lang="en-US" altLang="en-US" sz="2400" kern="1200" cap="none" spc="0" normalizeH="0" baseline="0" noProof="0" dirty="0">
                <a:solidFill>
                  <a:srgbClr val="0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… THE DEMO of O-RAN </a:t>
            </a:r>
            <a:endParaRPr kumimoji="0" lang="en-US" altLang="en-US" sz="2400" kern="1200" cap="none" spc="0" normalizeH="0" baseline="0" noProof="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REBECA -LEKHA… INDIAN  ATTEMPTS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 by BTI Wireless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Trends by VVDN Technologies… Indian Attempts [already with IIIT </a:t>
            </a:r>
            <a:r>
              <a:rPr kumimoji="0" lang="en-US" altLang="en-US" sz="2400" kern="1200" cap="none" spc="0" normalizeH="0" baseline="0" noProof="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Kalyani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(DOT FACILITIES ) ] 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from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 to B-RAN 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</a:t>
            </a:r>
            <a:r>
              <a:rPr kumimoji="0" lang="en-IN" altLang="en-US" sz="2400" kern="1200" cap="none" spc="0" normalizeH="0" baseline="0" noProof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Network Wireless Security 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;  [B … BLOCKCHAIN ]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q"/>
              <a:defRPr/>
            </a:pPr>
            <a:r>
              <a:rPr kumimoji="0" lang="en-US" altLang="en-US" sz="2400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REALIZATION of </a:t>
            </a:r>
            <a:r>
              <a:rPr kumimoji="0" lang="en-US" altLang="en-US" sz="2400" b="1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O-RAN/B-RAN ARCHITECTURE</a:t>
            </a:r>
            <a:r>
              <a:rPr kumimoji="0" lang="en-US" altLang="en-US" sz="2400" u="sng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at IIIT KALYANI  with 5G USE CASE LAB  SPONSORED BY DOT</a:t>
            </a:r>
            <a:endParaRPr kumimoji="0" lang="en-US" altLang="en-US" sz="2400" u="sng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algn="just" defTabSz="457200">
              <a:buClrTx/>
              <a:buSzTx/>
              <a:buFontTx/>
              <a:buNone/>
              <a:defRPr/>
            </a:pPr>
            <a:endParaRPr kumimoji="0" lang="en-US" altLang="en-US" sz="2400" u="sng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Problem Definition,  Assumption and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Objectives</a:t>
            </a: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of 5G/6G Research Works at IIIT, KALYANI</a:t>
            </a:r>
            <a:endParaRPr kumimoji="0" lang="en-US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PICTORIAL REPRESENTATION of the </a:t>
            </a:r>
            <a:r>
              <a:rPr kumimoji="0" lang="en-US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OBJECTIVES OF  IIIT, KALYANI</a:t>
            </a:r>
            <a:endParaRPr kumimoji="0" lang="en-IN" altLang="en-US" sz="2400" b="1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285750" marR="0" indent="-285750" algn="just" defTabSz="457200"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IN" altLang="en-US" sz="2400" b="1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Deliverables</a:t>
            </a:r>
            <a:r>
              <a:rPr kumimoji="0" lang="en-IN" altLang="en-US" sz="2400" kern="1200" cap="none" spc="0" normalizeH="0" baseline="0" noProof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from 5G/6G Research Works at IIIT, </a:t>
            </a:r>
            <a:r>
              <a:rPr kumimoji="0" lang="en-IN" altLang="en-US" sz="2400" kern="1200" cap="none" spc="0" normalizeH="0" baseline="0" noProof="0" dirty="0" err="1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Kalyani</a:t>
            </a:r>
            <a:endParaRPr kumimoji="0" lang="en-IN" altLang="en-US" sz="2400" kern="1200" cap="none" spc="0" normalizeH="0" baseline="0" noProof="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PICTORIAL REPRESENTATION of the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HARDWARE  DELIVERABLES</a:t>
            </a:r>
            <a:endParaRPr kumimoji="0" lang="en-US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742950" marR="0" lvl="1" indent="-28575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SOFTWARE SIMULATION DELIVERABLES</a:t>
            </a:r>
            <a:endParaRPr kumimoji="0" lang="en-I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altLang="en-US" u="sng" kern="1200" cap="none" spc="0" normalizeH="0" baseline="0" noProof="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R="0" defTabSz="457200">
              <a:buClrTx/>
              <a:buSzTx/>
              <a:buFontTx/>
              <a:buNone/>
              <a:defRPr/>
            </a:pPr>
            <a:endParaRPr kumimoji="0" lang="en-US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indent="-285750" defTabSz="457200">
              <a:buClrTx/>
              <a:buSzTx/>
              <a:buFont typeface="Wingdings" panose="05000000000000000000" pitchFamily="2" charset="2"/>
              <a:buChar char="q"/>
              <a:defRPr/>
            </a:pPr>
            <a:endParaRPr kumimoji="0" lang="en-IN" kern="1200" cap="none" spc="0" normalizeH="0" baseline="0" noProof="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820" name="Rectangle 1"/>
          <p:cNvSpPr/>
          <p:nvPr/>
        </p:nvSpPr>
        <p:spPr>
          <a:xfrm>
            <a:off x="377825" y="6237288"/>
            <a:ext cx="11814175" cy="3698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I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**  https://players.brightcove.net/1414329538001/BJv5wEFt_default/index.html?videoId=6322791358112</a:t>
            </a:r>
            <a:endParaRPr lang="en-IN" altLang="en-US" sz="18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5842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IN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843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IN" altLang="en-US" dirty="0"/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052513"/>
            <a:ext cx="11231563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6866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867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686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561975"/>
            <a:ext cx="10958513" cy="5903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725488" y="1755775"/>
            <a:ext cx="5302250" cy="4710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/>
          <p:nvPr/>
        </p:nvGraphicFramePr>
        <p:xfrm>
          <a:off x="1195070" y="2591435"/>
          <a:ext cx="10499090" cy="4266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8534400" imgH="3743325" progId="Paint.Picture">
                  <p:embed/>
                </p:oleObj>
              </mc:Choice>
              <mc:Fallback>
                <p:oleObj name="" r:id="rId1" imgW="8534400" imgH="3743325" progId="Paint.Picture">
                  <p:embed/>
                  <p:pic>
                    <p:nvPicPr>
                      <p:cNvPr id="0" name="Picture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195070" y="2591435"/>
                        <a:ext cx="10499090" cy="42665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3"/>
          <p:cNvSpPr txBox="1"/>
          <p:nvPr/>
        </p:nvSpPr>
        <p:spPr>
          <a:xfrm>
            <a:off x="323215" y="1160145"/>
            <a:ext cx="1155065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q"/>
            </a:pPr>
            <a:r>
              <a:rPr lang="en-US" sz="2400" b="1">
                <a:solidFill>
                  <a:srgbClr val="FF0000"/>
                </a:solidFill>
              </a:rPr>
              <a:t>Solution towards COVERAGE : </a:t>
            </a:r>
            <a:endParaRPr lang="en-US" sz="2400" b="1">
              <a:solidFill>
                <a:srgbClr val="FF0000"/>
              </a:solidFill>
            </a:endParaRPr>
          </a:p>
          <a:p>
            <a:r>
              <a:rPr lang="en-US" sz="2400" b="1">
                <a:solidFill>
                  <a:srgbClr val="FF0000"/>
                </a:solidFill>
              </a:rPr>
              <a:t>3D  TN_NTN CONVERGENCE COMMUNICATION in 6G ERA</a:t>
            </a:r>
            <a:r>
              <a:rPr lang="en-US"/>
              <a:t> </a:t>
            </a:r>
            <a:endParaRPr lang="en-US"/>
          </a:p>
          <a:p>
            <a:r>
              <a:rPr lang="en-US"/>
              <a:t>[ TN ... Terrestrail Network, NTN .... Non Terrestrail Network Including Satellite ]  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80975" y="2390775"/>
            <a:ext cx="65684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q"/>
            </a:pPr>
            <a:r>
              <a:rPr lang="en-US" u="sng">
                <a:solidFill>
                  <a:srgbClr val="FF0000"/>
                </a:solidFill>
                <a:sym typeface="+mn-ea"/>
              </a:rPr>
              <a:t>Upgradation of </a:t>
            </a:r>
            <a:r>
              <a:rPr lang="en-US" b="1" u="sng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 6G Network </a:t>
            </a:r>
            <a:r>
              <a:rPr lang="en-US" u="sng">
                <a:solidFill>
                  <a:srgbClr val="FF0000"/>
                </a:solidFill>
                <a:sym typeface="+mn-ea"/>
              </a:rPr>
              <a:t> having 3D COMM ( TN-NTN)</a:t>
            </a:r>
            <a:endParaRPr 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/>
              <a:t>TN CELL ... GREEN and </a:t>
            </a:r>
            <a:r>
              <a:rPr lang="en-US">
                <a:solidFill>
                  <a:srgbClr val="FF0000"/>
                </a:solidFill>
              </a:rPr>
              <a:t>SMALL Circle </a:t>
            </a:r>
            <a:endParaRPr lang="en-US"/>
          </a:p>
          <a:p>
            <a:pPr marL="285750" indent="-285750">
              <a:buFont typeface="Wingdings" panose="05000000000000000000" charset="0"/>
              <a:buChar char="v"/>
            </a:pPr>
            <a:r>
              <a:rPr lang="en-US"/>
              <a:t>SATELLITE NTN CELL ...</a:t>
            </a:r>
            <a:r>
              <a:rPr lang="en-US">
                <a:solidFill>
                  <a:srgbClr val="FF0000"/>
                </a:solidFill>
              </a:rPr>
              <a:t> BLUE and LARGE  Circle</a:t>
            </a:r>
            <a:endParaRPr lang="en-US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q"/>
            </a:pPr>
            <a:r>
              <a:rPr lang="en-US" u="sng">
                <a:solidFill>
                  <a:srgbClr val="FF0000"/>
                </a:solidFill>
              </a:rPr>
              <a:t>Upgradation of  </a:t>
            </a:r>
            <a:r>
              <a:rPr lang="en-US" b="1" u="sng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UE ( USER EQUIPMENT )</a:t>
            </a:r>
            <a:r>
              <a:rPr lang="en-US" u="sng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 </a:t>
            </a:r>
            <a:r>
              <a:rPr lang="en-US" u="sng">
                <a:solidFill>
                  <a:srgbClr val="FF0000"/>
                </a:solidFill>
              </a:rPr>
              <a:t>..6G Mobile </a:t>
            </a:r>
            <a:endParaRPr lang="en-US" u="sng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olidFill>
                  <a:srgbClr val="FF0000"/>
                </a:solidFill>
              </a:rPr>
              <a:t>6G TN (UE) can have both TN and NTN Capability </a:t>
            </a:r>
            <a:endParaRPr lang="en-US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olidFill>
                  <a:srgbClr val="FF0000"/>
                </a:solidFill>
              </a:rPr>
              <a:t>in TN Coverrage area , it will operate as </a:t>
            </a:r>
            <a:r>
              <a:rPr lang="en-US" b="1">
                <a:solidFill>
                  <a:srgbClr val="00B0F0"/>
                </a:solidFill>
              </a:rPr>
              <a:t>TN UE</a:t>
            </a:r>
            <a:endParaRPr lang="en-US">
              <a:solidFill>
                <a:srgbClr val="FF0000"/>
              </a:solidFill>
            </a:endParaRP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>
                <a:solidFill>
                  <a:srgbClr val="FF0000"/>
                </a:solidFill>
              </a:rPr>
              <a:t>in Other Areas, It will operate as </a:t>
            </a:r>
            <a:r>
              <a:rPr lang="en-US" b="1">
                <a:solidFill>
                  <a:srgbClr val="00B0F0"/>
                </a:solidFill>
              </a:rPr>
              <a:t>NTN UE</a:t>
            </a:r>
            <a:r>
              <a:rPr lang="en-US">
                <a:solidFill>
                  <a:srgbClr val="FF0000"/>
                </a:solidFill>
              </a:rPr>
              <a:t>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3195955" y="11176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>
                <a:solidFill>
                  <a:srgbClr val="FF0000"/>
                </a:solidFill>
              </a:rPr>
              <a:t>OUR  MOTIVATION</a:t>
            </a:r>
            <a:endParaRPr lang="en-US" altLang="en-US" sz="320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23215" y="697230"/>
            <a:ext cx="107270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Wingdings" panose="05000000000000000000" charset="0"/>
              <a:buChar char="q"/>
            </a:pPr>
            <a:r>
              <a:rPr lang="en-US" alt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ISSUES and SOLUTIONS</a:t>
            </a:r>
            <a:r>
              <a:rPr lang="en-US" altLang="en-US" sz="2400"/>
              <a:t> in  5G COMMUNICATION SYSTEM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891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789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338" y="312738"/>
            <a:ext cx="11547475" cy="6335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itle 1"/>
          <p:cNvSpPr>
            <a:spLocks noGrp="1"/>
          </p:cNvSpPr>
          <p:nvPr>
            <p:ph type="ctrTitle"/>
          </p:nvPr>
        </p:nvSpPr>
        <p:spPr>
          <a:xfrm>
            <a:off x="609600" y="1506538"/>
            <a:ext cx="10972800" cy="1470025"/>
          </a:xfrm>
        </p:spPr>
        <p:txBody>
          <a:bodyPr vert="horz" wrap="square" lIns="91440" tIns="45720" rIns="91440" bIns="91440" anchor="ctr" anchorCtr="0"/>
          <a:p>
            <a:pPr>
              <a:buClrTx/>
              <a:buSzTx/>
              <a:buFontTx/>
            </a:pPr>
            <a:endParaRPr lang="en-US" alt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8915" name="Subtitle 2"/>
          <p:cNvSpPr>
            <a:spLocks noGrp="1"/>
          </p:cNvSpPr>
          <p:nvPr>
            <p:ph type="subTitle" idx="4294967295"/>
          </p:nvPr>
        </p:nvSpPr>
        <p:spPr>
          <a:xfrm>
            <a:off x="1720850" y="2790825"/>
            <a:ext cx="8026400" cy="342900"/>
          </a:xfrm>
        </p:spPr>
        <p:txBody>
          <a:bodyPr vert="horz" wrap="square" lIns="91440" tIns="45720" rIns="91440" bIns="45720" anchor="t" anchorCtr="0"/>
          <a:lstStyle>
            <a:lvl1pPr marL="0" lvl="0" indent="0" algn="ctr"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lvl1pPr>
            <a:lvl2pPr marL="319405" lvl="1" indent="0" algn="ctr">
              <a:buClr>
                <a:schemeClr val="accent2"/>
              </a:buClr>
              <a:buSzPct val="85000"/>
              <a:buFont typeface="Wingdings 2" panose="05020102010507070707" pitchFamily="18" charset="2"/>
              <a:buNone/>
              <a:defRPr/>
            </a:lvl2pPr>
            <a:lvl3pPr marL="593725" lvl="2" indent="0" algn="ctr">
              <a:buClr>
                <a:srgbClr val="E6B1AB"/>
              </a:buClr>
              <a:buSzPct val="85000"/>
              <a:buFont typeface="Wingdings 2" panose="05020102010507070707" pitchFamily="18" charset="2"/>
              <a:buNone/>
              <a:defRPr/>
            </a:lvl3pPr>
            <a:lvl4pPr marL="868680" lvl="3" indent="0" algn="ctr">
              <a:buClr>
                <a:srgbClr val="A28E6A"/>
              </a:buClr>
              <a:buSzPct val="80000"/>
              <a:buFont typeface="Wingdings 2" panose="05020102010507070707" pitchFamily="18" charset="2"/>
              <a:buNone/>
              <a:defRPr/>
            </a:lvl4pPr>
            <a:lvl5pPr marL="1143000" lvl="4" indent="0" algn="ctr">
              <a:buClr>
                <a:srgbClr val="A28E6A"/>
              </a:buClr>
              <a:buSzTx/>
              <a:buFontTx/>
              <a:buNone/>
              <a:defRPr/>
            </a:lvl5pPr>
          </a:lstStyle>
          <a:p>
            <a:pPr marL="273050" lvl="0" indent="-273050" algn="l">
              <a:buFont typeface="Wingdings 2" panose="05020102010507070707" pitchFamily="18" charset="2"/>
              <a:buChar char=""/>
            </a:pPr>
            <a:endParaRPr lang="en-US" altLang="en-US" dirty="0"/>
          </a:p>
        </p:txBody>
      </p:sp>
      <p:pic>
        <p:nvPicPr>
          <p:cNvPr id="38916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3" y="247650"/>
            <a:ext cx="11796712" cy="6283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/>
      <p:sp>
        <p:nvSpPr>
          <p:cNvPr id="39938" name="Rectangle 3"/>
          <p:cNvSpPr/>
          <p:nvPr/>
        </p:nvSpPr>
        <p:spPr>
          <a:xfrm>
            <a:off x="1409700" y="285750"/>
            <a:ext cx="566578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O_CU:-</a:t>
            </a:r>
            <a:r>
              <a:rPr lang="fr-FR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HPE ProLiant DL110 Gen10 Plus Telco </a:t>
            </a:r>
            <a:r>
              <a:rPr lang="fr-FR" alt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endParaRPr lang="en-IN" altLang="en-US" sz="1800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9939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1103313"/>
            <a:ext cx="8524875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Rectangle 6"/>
          <p:cNvSpPr/>
          <p:nvPr/>
        </p:nvSpPr>
        <p:spPr>
          <a:xfrm>
            <a:off x="441325" y="3232150"/>
            <a:ext cx="11387138" cy="3138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you ready for 5G? </a:t>
            </a: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for edge applications requiring high bandwidth and low latency such as 5G cellular processing (vRAN), the HPE ProLiant DL110 Gen10 Plus Telco server is based on open, standards-compliant infrastructure and offers dense I/O capabilities with PCIe Gen4 speed, acceleration, and powerful compute driven by 3rd Generation Intel® Xeon® Scalable Processors. The HPE ProLiant DL110 Gen10 Plus provides a reduced footprint with a compact, short-depth, 1U/1P front accessible chassis and ruggedized with NEBS Level 3 compliance for harsh environments. [1] Delivering the trusted HPE ProLiant experience with embedded HPE Integrated Lights-Out (iLO) management and security via HPE silicon root of trust, the HPE ProLiant DL110 Gen10 Plus is ready for communication service provider's 5G deployments</a:t>
            </a:r>
            <a:endParaRPr lang="en-IN" altLang="en-US" sz="18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5G TEST BED at IIIT KALYANI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1 </a:t>
            </a:r>
            <a:r>
              <a:rPr lang="en-US" altLang="en-US" sz="1900" b="1">
                <a:sym typeface="+mn-ea"/>
              </a:rPr>
              <a:t>of 5G LAB  SET UP AT IIIT KALYANI at ROOM NO G 05</a:t>
            </a:r>
            <a:endParaRPr lang="en-US" altLang="en-US" sz="1900" b="1"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ym typeface="+mn-ea"/>
              </a:rPr>
              <a:t>https://drive.google.com/file/d/1mB3v7qXmhT4YCGtggj1umFyQipkE-LyN/view?usp=sharing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ym typeface="+mn-ea"/>
              </a:rPr>
              <a:t>Discussion of </a:t>
            </a:r>
            <a:r>
              <a:rPr lang="en-US" altLang="en-US" sz="1900" b="1">
                <a:sym typeface="+mn-ea"/>
              </a:rPr>
              <a:t>5G LAB  SET UP AT IIIT KALYANI using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2X2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Spatial Multiplexed</a:t>
            </a:r>
            <a:r>
              <a:rPr lang="en-US" altLang="en-US" sz="1900" b="1">
                <a:solidFill>
                  <a:srgbClr val="002060"/>
                </a:solidFill>
                <a:sym typeface="+mn-ea"/>
              </a:rPr>
              <a:t>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Radio Unit (RU)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/>
              <a:t>SPEEDTEST using a 5G Mobile with POOR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Throughput Efficiency due to use of  Omni-directional 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      Antenna Beam ; </a:t>
            </a:r>
            <a:r>
              <a:rPr lang="en-US" sz="1900">
                <a:solidFill>
                  <a:srgbClr val="FF0000"/>
                </a:solidFill>
              </a:rPr>
              <a:t>Maximum Data rate =40 Mbps ( too Poor and Poor Throughput efficiency)</a:t>
            </a:r>
            <a:endParaRPr lang="en-US" sz="190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2:</a:t>
            </a:r>
            <a:r>
              <a:rPr lang="en-US" altLang="en-US" sz="1900">
                <a:sym typeface="+mn-ea"/>
              </a:rPr>
              <a:t> Discussion on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Recent DEMO 2 </a:t>
            </a:r>
            <a:r>
              <a:rPr lang="en-US" altLang="en-US" sz="1900">
                <a:sym typeface="+mn-ea"/>
              </a:rPr>
              <a:t>of </a:t>
            </a:r>
            <a:r>
              <a:rPr lang="en-US" altLang="en-US" sz="1900" b="1">
                <a:sym typeface="+mn-ea"/>
              </a:rPr>
              <a:t>5G  by QUALCOMM using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     Radio Unit (RU) 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1900" dirty="0"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1900" dirty="0"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19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Throughput Efficiency =100% due to Laser like Antenna Beam 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3: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 SYSTEMVUE Software Simulation of 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 Radio Unit (RU)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ym typeface="+mn-ea"/>
              </a:rPr>
              <a:t>     RADIATION PATTERN  </a:t>
            </a:r>
            <a:endParaRPr lang="en-US" sz="1900"/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rgbClr val="FF0000"/>
                </a:solidFill>
              </a:rPr>
              <a:t>TECHNOLOGY TRENDS towards 5G /6G Mobile Communication </a:t>
            </a:r>
            <a:endParaRPr lang="en-US" sz="1900" b="1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/>
              <a:t>5G UNIFIED and 5G SPLIT Architecture  </a:t>
            </a:r>
            <a:endParaRPr lang="en-US" sz="1900"/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5G UNIFIED  Architecture</a:t>
            </a:r>
            <a:r>
              <a:rPr lang="en-US" sz="1900" b="1">
                <a:sym typeface="+mn-ea"/>
              </a:rPr>
              <a:t> :</a:t>
            </a:r>
            <a:r>
              <a:rPr lang="en-US" sz="1900">
                <a:sym typeface="+mn-ea"/>
              </a:rPr>
              <a:t> 5G </a:t>
            </a:r>
            <a:r>
              <a:rPr lang="en-US" altLang="en-US" sz="1900">
                <a:sym typeface="+mn-ea"/>
              </a:rPr>
              <a:t>NR ( New Radio)  DL( Downlink) Throughput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rgbClr val="FF0000"/>
                </a:solidFill>
                <a:sym typeface="+mn-ea"/>
              </a:rPr>
              <a:t>DEMO 4: </a:t>
            </a:r>
            <a:r>
              <a:rPr lang="en-US" altLang="en-US" sz="1900">
                <a:sym typeface="+mn-ea"/>
              </a:rPr>
              <a:t>SISO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5:</a:t>
            </a:r>
            <a:r>
              <a:rPr lang="en-US" altLang="en-US" sz="1900">
                <a:sym typeface="+mn-ea"/>
              </a:rPr>
              <a:t> </a:t>
            </a:r>
            <a:r>
              <a:rPr lang="en-US" altLang="en-US" sz="1900">
                <a:sym typeface="+mn-ea"/>
              </a:rPr>
              <a:t>SISO BF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6:</a:t>
            </a:r>
            <a:r>
              <a:rPr lang="en-US" altLang="en-US" sz="1900">
                <a:sym typeface="+mn-ea"/>
              </a:rPr>
              <a:t> MIMO 2X2 Case MIMO 2x2 BF Case using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SYSTEMVUE Software Simulation</a:t>
            </a:r>
            <a:endParaRPr lang="en-US" altLang="en-US" sz="1900"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r>
              <a:rPr lang="en-US" sz="1900" b="1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sym typeface="+mn-ea"/>
              </a:rPr>
              <a:t>5G SPLIT Architecture  </a:t>
            </a:r>
            <a:endParaRPr lang="en-US" sz="1900"/>
          </a:p>
          <a:p>
            <a:pPr algn="just">
              <a:buFont typeface="Wingdings" panose="05000000000000000000" charset="0"/>
            </a:pPr>
            <a:r>
              <a:rPr lang="en-US" sz="1900">
                <a:sym typeface="+mn-ea"/>
              </a:rPr>
              <a:t>  </a:t>
            </a:r>
            <a:endParaRPr lang="en-US" sz="1900"/>
          </a:p>
          <a:p>
            <a:pPr marL="457200" indent="-457200" algn="just">
              <a:buFont typeface="Wingdings" panose="05000000000000000000" charset="0"/>
              <a:buChar char="q"/>
            </a:pPr>
            <a:endParaRPr lang="en-US" sz="19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595" y="-382587"/>
            <a:ext cx="10363200" cy="1143000"/>
          </a:xfrm>
        </p:spPr>
        <p:txBody>
          <a:bodyPr/>
          <a:lstStyle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346075" y="583565"/>
            <a:ext cx="12400915" cy="6523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o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5G TEST BED at IIIT KALYANI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1 </a:t>
            </a:r>
            <a:r>
              <a:rPr lang="en-US" altLang="en-US" sz="1900" b="1">
                <a:sym typeface="+mn-ea"/>
              </a:rPr>
              <a:t>of 5G LAB  SET UP AT IIIT KALYANI at ROOM NO G 05</a:t>
            </a:r>
            <a:endParaRPr lang="en-US" altLang="en-US" sz="1900" b="1"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ym typeface="+mn-ea"/>
              </a:rPr>
              <a:t>https://drive.google.com/file/d/1mB3v7qXmhT4YCGtggj1umFyQipkE-LyN/view?usp=sharing</a:t>
            </a:r>
            <a:endParaRPr lang="en-US" altLang="en-US" sz="1900"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ym typeface="+mn-ea"/>
              </a:rPr>
              <a:t>Discussion of </a:t>
            </a:r>
            <a:r>
              <a:rPr lang="en-US" altLang="en-US" sz="1900" b="1">
                <a:sym typeface="+mn-ea"/>
              </a:rPr>
              <a:t>5G LAB  SET UP AT IIIT KALYANI using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2X2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Spatial Multiplexed</a:t>
            </a:r>
            <a:r>
              <a:rPr lang="en-US" altLang="en-US" sz="1900" b="1">
                <a:solidFill>
                  <a:srgbClr val="002060"/>
                </a:solidFill>
                <a:sym typeface="+mn-ea"/>
              </a:rPr>
              <a:t>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Radio Unit (RU)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/>
              <a:t>SPEEDTEST using a 5G Mobile with POOR </a:t>
            </a:r>
            <a:r>
              <a:rPr lang="en-US" altLang="en-US" sz="1900">
                <a:solidFill>
                  <a:srgbClr val="FF0000"/>
                </a:solidFill>
                <a:sym typeface="+mn-ea"/>
              </a:rPr>
              <a:t>Throughput Efficiency due to use of  Omni-directional 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      Antenna Beam ; </a:t>
            </a:r>
            <a:r>
              <a:rPr lang="en-US" sz="1900">
                <a:solidFill>
                  <a:srgbClr val="FF0000"/>
                </a:solidFill>
              </a:rPr>
              <a:t>Maximum Data rate =40 Mbps ( too Poor and Poor Throughput efficiency)</a:t>
            </a:r>
            <a:endParaRPr lang="en-US" sz="190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DEMO 2:</a:t>
            </a:r>
            <a:r>
              <a:rPr lang="en-US" altLang="en-US" sz="1900">
                <a:sym typeface="+mn-ea"/>
              </a:rPr>
              <a:t> Discussion on 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Recent DEMO 2 </a:t>
            </a:r>
            <a:r>
              <a:rPr lang="en-US" altLang="en-US" sz="1900">
                <a:sym typeface="+mn-ea"/>
              </a:rPr>
              <a:t>of </a:t>
            </a:r>
            <a:r>
              <a:rPr lang="en-US" altLang="en-US" sz="1900" b="1">
                <a:sym typeface="+mn-ea"/>
              </a:rPr>
              <a:t>5G  by QUALCOMM using </a:t>
            </a:r>
            <a:r>
              <a:rPr lang="en-US" altLang="en-US" sz="1900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sz="19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 b="1">
                <a:solidFill>
                  <a:srgbClr val="FF0000"/>
                </a:solidFill>
                <a:sym typeface="+mn-ea"/>
              </a:rPr>
              <a:t>     Radio Unit (RU)  </a:t>
            </a:r>
            <a:endParaRPr lang="en-US" altLang="en-US" sz="1900" b="1">
              <a:solidFill>
                <a:srgbClr val="FF0000"/>
              </a:solidFill>
              <a:sym typeface="+mn-ea"/>
            </a:endParaRPr>
          </a:p>
          <a:p>
            <a:pPr algn="l">
              <a:buFont typeface="Wingdings" panose="05000000000000000000" charset="0"/>
            </a:pPr>
            <a:r>
              <a:rPr lang="en-US" altLang="en-IN" sz="1900" dirty="0">
                <a:cs typeface="Arial" panose="020B0604020202020204" pitchFamily="34" charset="0"/>
                <a:sym typeface="+mn-ea"/>
              </a:rPr>
              <a:t>DEMO link: </a:t>
            </a:r>
            <a:r>
              <a:rPr lang="en-IN" altLang="en-US" sz="1900" dirty="0">
                <a:cs typeface="Arial" panose="020B0604020202020204" pitchFamily="34" charset="0"/>
                <a:sym typeface="+mn-ea"/>
              </a:rPr>
              <a:t>https://players.brightcove.net/1414329538001/BJv5wEFt_default/index.html?videoId=6322791358112</a:t>
            </a:r>
            <a:endParaRPr lang="en-IN" altLang="en-US" sz="19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buFont typeface="Wingdings" panose="05000000000000000000" charset="0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Throughput Efficiency =100% due to Laser like Antenna Beam 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>
                <a:solidFill>
                  <a:srgbClr val="FF0000"/>
                </a:solidFill>
                <a:sym typeface="+mn-ea"/>
              </a:rPr>
              <a:t>COMPARE  5G SYSTEM at IIIT KALYANI and QUALCOMM ; Note the difference in ANTENNA</a:t>
            </a:r>
            <a:endParaRPr lang="en-US" altLang="en-US" sz="1900">
              <a:solidFill>
                <a:srgbClr val="FF0000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3: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SYSTEMVUE Software Simulation of  </a:t>
            </a:r>
            <a:r>
              <a:rPr lang="en-US" altLang="en-US" sz="1900" b="1">
                <a:solidFill>
                  <a:schemeClr val="bg1"/>
                </a:solidFill>
                <a:sym typeface="+mn-ea"/>
              </a:rPr>
              <a:t>MIMO Beamforming Radio Unit (RU) </a:t>
            </a:r>
            <a:endParaRPr lang="en-US" altLang="en-US" sz="1900" b="1">
              <a:solidFill>
                <a:schemeClr val="bg1"/>
              </a:solidFill>
              <a:sym typeface="+mn-ea"/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olidFill>
                  <a:schemeClr val="bg1"/>
                </a:solidFill>
                <a:sym typeface="+mn-ea"/>
              </a:rPr>
              <a:t>     RADIATION PATTERN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</a:rPr>
              <a:t>TECHNOLOGY TRENDS towards 5G /6G Mobile Communication </a:t>
            </a:r>
            <a:endParaRPr lang="en-US" sz="1900" b="1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>
                <a:solidFill>
                  <a:schemeClr val="bg1"/>
                </a:solidFill>
              </a:rPr>
              <a:t>5G UNIFIED and 5G SPLIT Architecture  </a:t>
            </a:r>
            <a:endParaRPr lang="en-US" sz="190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UNIFIED  Architecture :</a:t>
            </a:r>
            <a:r>
              <a:rPr lang="en-US" sz="1900">
                <a:solidFill>
                  <a:schemeClr val="bg1"/>
                </a:solidFill>
                <a:sym typeface="+mn-ea"/>
              </a:rPr>
              <a:t> 5G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NR ( New Radio)  DL( Downlink) Throughput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DEMO 4: 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SISO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5: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SISO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altLang="en-US" sz="1900" b="1">
                <a:solidFill>
                  <a:schemeClr val="bg1"/>
                </a:solidFill>
                <a:sym typeface="+mn-ea"/>
              </a:rPr>
              <a:t>DEMO 6:</a:t>
            </a:r>
            <a:r>
              <a:rPr lang="en-US" altLang="en-US" sz="1900">
                <a:solidFill>
                  <a:schemeClr val="bg1"/>
                </a:solidFill>
                <a:sym typeface="+mn-ea"/>
              </a:rPr>
              <a:t> MIMO 2X2 Case MIMO 2x2 BF Case using SYSTEMVUE Software Simulation</a:t>
            </a:r>
            <a:endParaRPr lang="en-US" altLang="en-US" sz="1900">
              <a:solidFill>
                <a:schemeClr val="bg1"/>
              </a:solidFill>
              <a:sym typeface="+mn-ea"/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r>
              <a:rPr lang="en-US" sz="1900" b="1">
                <a:solidFill>
                  <a:schemeClr val="bg1"/>
                </a:solidFill>
                <a:sym typeface="+mn-ea"/>
              </a:rPr>
              <a:t>5G SPLIT Architecture  </a:t>
            </a:r>
            <a:endParaRPr lang="en-US" sz="1900">
              <a:solidFill>
                <a:schemeClr val="bg1"/>
              </a:solidFill>
            </a:endParaRPr>
          </a:p>
          <a:p>
            <a:pPr algn="just">
              <a:buFont typeface="Wingdings" panose="05000000000000000000" charset="0"/>
            </a:pPr>
            <a:r>
              <a:rPr lang="en-US" sz="1900">
                <a:solidFill>
                  <a:schemeClr val="bg1"/>
                </a:solidFill>
                <a:sym typeface="+mn-ea"/>
              </a:rPr>
              <a:t>  </a:t>
            </a:r>
            <a:endParaRPr lang="en-US" sz="190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charset="0"/>
              <a:buChar char="q"/>
            </a:pPr>
            <a:endParaRPr lang="en-US" sz="19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1032510" y="6268085"/>
            <a:ext cx="127425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OPEN RADIO UNIT ( O-RU) with 4X4 Antenna at 5G Test BED , IIIT KALYANI</a:t>
            </a:r>
            <a:r>
              <a:rPr lang="en-US" sz="2800"/>
              <a:t> </a:t>
            </a:r>
            <a:endParaRPr lang="en-US" sz="2800"/>
          </a:p>
        </p:txBody>
      </p:sp>
      <p:pic>
        <p:nvPicPr>
          <p:cNvPr id="6" name="Picture 5"/>
          <p:cNvPicPr/>
          <p:nvPr/>
        </p:nvPicPr>
        <p:blipFill>
          <a:blip r:embed="rId1"/>
          <a:stretch>
            <a:fillRect/>
          </a:stretch>
        </p:blipFill>
        <p:spPr>
          <a:xfrm>
            <a:off x="9505315" y="2153285"/>
            <a:ext cx="2381250" cy="222885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505315" y="467741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5G SPIRAL ANTENNA </a:t>
            </a:r>
            <a:endParaRPr lang="en-US" altLang="en-US"/>
          </a:p>
          <a:p>
            <a:r>
              <a:rPr lang="en-US" altLang="en-US"/>
              <a:t>RADIATION PATTERN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491490" y="107315"/>
            <a:ext cx="113950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5G LAB  SET UP AT </a:t>
            </a:r>
            <a:r>
              <a:rPr lang="en-US" altLang="en-US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IIIT KALYANI</a:t>
            </a:r>
            <a:r>
              <a:rPr lang="en-US" altLang="en-US"/>
              <a:t> using 2X2 MIMO Spatial Multiplexed Radio Unit (RU)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062595" y="683895"/>
            <a:ext cx="6096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3200"/>
              <a:t>Maximum Data rate =</a:t>
            </a:r>
            <a:endParaRPr lang="en-US" altLang="en-US" sz="3200"/>
          </a:p>
          <a:p>
            <a:r>
              <a:rPr lang="en-US" altLang="en-US" sz="3200"/>
              <a:t>      200 Mbps</a:t>
            </a:r>
            <a:endParaRPr lang="en-US" sz="3200"/>
          </a:p>
        </p:txBody>
      </p:sp>
      <p:pic>
        <p:nvPicPr>
          <p:cNvPr id="9" name="Picture 8" descr="5G BASE STATION AT IIIT KALYAN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" y="527050"/>
            <a:ext cx="7338060" cy="574103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50435" y="4677410"/>
            <a:ext cx="4238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rgbClr val="FF0000"/>
                </a:solidFill>
              </a:rPr>
              <a:t>** 5G NTN ( Satellite) GATEWAY ...  Future ADD-ON 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585" y="918210"/>
            <a:ext cx="10958830" cy="5547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351155" y="273050"/>
            <a:ext cx="116808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5G LAB  SET UP  at </a:t>
            </a:r>
            <a:r>
              <a:rPr lang="en-US" altLang="en-US">
                <a:solidFill>
                  <a:srgbClr val="FF0000"/>
                </a:solidFill>
              </a:rPr>
              <a:t>QUALCOMM</a:t>
            </a:r>
            <a:r>
              <a:rPr lang="en-US" altLang="en-US"/>
              <a:t>, USA using MIMO BEAMFORMING ( MIMO BF)  ANTENNA  with RU Radio Unit 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48000" y="1545590"/>
            <a:ext cx="85274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olidFill>
                  <a:srgbClr val="FF0000"/>
                </a:solidFill>
              </a:rPr>
              <a:t>Maximum Data rate =1667.4 Mbps;   Antenna Beamwidth = 3 Degree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525" y="2052320"/>
            <a:ext cx="4309110" cy="42221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03580" y="1576705"/>
            <a:ext cx="2381250" cy="22288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79705" y="3805555"/>
            <a:ext cx="32613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5G SPIRAL ANTENNA </a:t>
            </a:r>
            <a:endParaRPr lang="en-US"/>
          </a:p>
          <a:p>
            <a:r>
              <a:rPr lang="en-US"/>
              <a:t>RADIATION PATTERN</a:t>
            </a:r>
            <a:endParaRPr lang="en-US"/>
          </a:p>
          <a:p>
            <a:r>
              <a:rPr lang="en-US"/>
              <a:t>of 5G Test BED at IIIT, KALYANI </a:t>
            </a: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Antenna Beammwidth =</a:t>
            </a: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120 Degree</a:t>
            </a: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Data Rate = 200 MBps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735" y="121285"/>
            <a:ext cx="8216265" cy="575564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691890" y="6038850"/>
            <a:ext cx="8224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b="1">
                <a:solidFill>
                  <a:srgbClr val="0070C0"/>
                </a:solidFill>
                <a:sym typeface="+mn-ea"/>
              </a:rPr>
              <a:t>MIMO Beamforming</a:t>
            </a:r>
            <a:r>
              <a:rPr lang="en-US" altLang="en-US" b="1">
                <a:solidFill>
                  <a:srgbClr val="FF0000"/>
                </a:solidFill>
                <a:sym typeface="+mn-ea"/>
              </a:rPr>
              <a:t> Radio Unit (RU) </a:t>
            </a:r>
            <a:r>
              <a:rPr lang="en-US"/>
              <a:t>RADIATION PATTERN  at QUALCOMM</a:t>
            </a: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/>
              <a:t> </a:t>
            </a:r>
            <a:r>
              <a:rPr lang="en-US">
                <a:sym typeface="+mn-ea"/>
              </a:rPr>
              <a:t>Antenna Beammwidth = 3 degree; Data rate = 1667.4 Mbps</a:t>
            </a:r>
            <a:endParaRPr lang="en-US"/>
          </a:p>
          <a:p>
            <a:pPr>
              <a:buFont typeface="Wingdings" panose="05000000000000000000" charset="0"/>
            </a:pPr>
            <a:endParaRPr lang="en-US"/>
          </a:p>
          <a:p>
            <a:pPr marL="285750" indent="-285750">
              <a:buFont typeface="Wingdings" panose="05000000000000000000" charset="0"/>
              <a:buChar char="Ø"/>
            </a:pP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292225" y="1522413"/>
            <a:ext cx="10363200" cy="1143000"/>
          </a:xfrm>
        </p:spPr>
        <p:txBody>
          <a:bodyPr vert="horz" wrap="square" lIns="91440" tIns="45720" rIns="91440" bIns="91440" anchor="b" anchorCtr="0"/>
          <a:p>
            <a:r>
              <a:rPr lang="en-US" altLang="en-IN" sz="4800" b="1" dirty="0"/>
              <a:t>QUALCOMM </a:t>
            </a:r>
            <a:r>
              <a:rPr lang="en-IN" altLang="en-US" sz="4800" b="1" dirty="0"/>
              <a:t> Open RAN</a:t>
            </a:r>
            <a:r>
              <a:rPr lang="en-US" altLang="en-IN" sz="4800" b="1" dirty="0"/>
              <a:t>  TEST BED</a:t>
            </a:r>
            <a:br>
              <a:rPr lang="en-IN" altLang="en-US" b="1" dirty="0"/>
            </a:br>
            <a:endParaRPr lang="en-I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15335</Words>
  <Application>WPS Presentation</Application>
  <PresentationFormat>Custom</PresentationFormat>
  <Paragraphs>347</Paragraphs>
  <Slides>32</Slides>
  <Notes>3</Notes>
  <HiddenSlides>0</HiddenSlides>
  <MMClips>5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7" baseType="lpstr">
      <vt:lpstr>Arial</vt:lpstr>
      <vt:lpstr>SimSun</vt:lpstr>
      <vt:lpstr>Wingdings</vt:lpstr>
      <vt:lpstr>Franklin Gothic Book</vt:lpstr>
      <vt:lpstr>Wingdings 2</vt:lpstr>
      <vt:lpstr>Calibri</vt:lpstr>
      <vt:lpstr>Wingdings</vt:lpstr>
      <vt:lpstr>Perpetua</vt:lpstr>
      <vt:lpstr>Microsoft YaHei</vt:lpstr>
      <vt:lpstr>Arial Unicode MS</vt:lpstr>
      <vt:lpstr>PT Serif</vt:lpstr>
      <vt:lpstr>Segoe Print</vt:lpstr>
      <vt:lpstr>-apple-system</vt:lpstr>
      <vt:lpstr>Equity</vt:lpstr>
      <vt:lpstr>Paint.Picture</vt:lpstr>
      <vt:lpstr>PowerPoint 演示文稿</vt:lpstr>
      <vt:lpstr>PowerPoint 演示文稿</vt:lpstr>
      <vt:lpstr>PowerPoint 演示文稿</vt:lpstr>
      <vt:lpstr>Outline of Presentation</vt:lpstr>
      <vt:lpstr>Outline of Presentation</vt:lpstr>
      <vt:lpstr>PowerPoint 演示文稿</vt:lpstr>
      <vt:lpstr>PowerPoint 演示文稿</vt:lpstr>
      <vt:lpstr>PowerPoint 演示文稿</vt:lpstr>
      <vt:lpstr>QUALCOMM  Open RAN  TEST BED </vt:lpstr>
      <vt:lpstr>PowerPoint 演示文稿</vt:lpstr>
      <vt:lpstr>Outline of Presentation</vt:lpstr>
      <vt:lpstr>Outline of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 of Presentation</vt:lpstr>
      <vt:lpstr>PowerPoint 演示文稿</vt:lpstr>
      <vt:lpstr>PowerPoint 演示文稿</vt:lpstr>
      <vt:lpstr>Outline of Presentation</vt:lpstr>
      <vt:lpstr>PowerPoint 演示文稿</vt:lpstr>
      <vt:lpstr>Outline of Presentation</vt:lpstr>
      <vt:lpstr>PowerPoint 演示文稿</vt:lpstr>
      <vt:lpstr>The Open RAN Objective </vt:lpstr>
      <vt:lpstr>PowerPoint 演示文稿</vt:lpstr>
      <vt:lpstr>Outline of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in workplace</dc:title>
  <dc:creator>Director [SMIT]</dc:creator>
  <cp:lastModifiedBy>Rabindranath Bera</cp:lastModifiedBy>
  <cp:revision>2626</cp:revision>
  <dcterms:created xsi:type="dcterms:W3CDTF">2021-05-27T04:26:00Z</dcterms:created>
  <dcterms:modified xsi:type="dcterms:W3CDTF">2025-01-09T11:28:09Z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0x01010030B3B39089B46C419FA0B6DECB5E5832</vt:lpwstr>
  </property>
  <property fmtid="{D5CDD505-2E9C-101B-9397-08002B2CF9AE}" pid="3" name="ICV">
    <vt:lpwstr>DAD3497667FB409BA69A5BC2CE073A73_13</vt:lpwstr>
  </property>
  <property fmtid="{D5CDD505-2E9C-101B-9397-08002B2CF9AE}" pid="4" name="KSOProductBuildVer">
    <vt:lpwstr>1033-12.2.0.19307</vt:lpwstr>
  </property>
</Properties>
</file>